
<file path=[Content_Types].xml><?xml version="1.0" encoding="utf-8"?>
<Types xmlns="http://schemas.openxmlformats.org/package/2006/content-types">
  <Default ContentType="image/jpeg" Extension="jpg"/>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2F3F90-9B2B-4CE9-9505-56056D9EAAD8}" type="datetimeFigureOut">
              <a:rPr lang="en-US" smtClean="0"/>
              <a:t>3/24/2021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C4458-B5CA-492F-ACD6-A5321F9E35C6}" type="slidenum">
              <a:rPr lang="en-US" smtClean="0"/>
              <a:t>‹#›</a:t>
            </a:fld>
            <a:endParaRPr lang="en-US"/>
          </a:p>
        </p:txBody>
      </p:sp>
    </p:spTree>
    <p:extLst>
      <p:ext uri="{BB962C8B-B14F-4D97-AF65-F5344CB8AC3E}">
        <p14:creationId xmlns:p14="http://schemas.microsoft.com/office/powerpoint/2010/main" val="3674996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820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25-Mar-21</a:t>
            </a:r>
          </a:p>
        </p:txBody>
      </p:sp>
      <p:sp>
        <p:nvSpPr>
          <p:cNvPr id="6" name="Footer Placeholder 5"/>
          <p:cNvSpPr>
            <a:spLocks noGrp="1"/>
          </p:cNvSpPr>
          <p:nvPr>
            <p:ph type="ftr" sz="quarter" idx="11"/>
          </p:nvPr>
        </p:nvSpPr>
        <p:spPr/>
        <p:txBody>
          <a:bodyPr/>
          <a:lstStyle/>
          <a:p>
            <a:r>
              <a:rPr lang="en-US"/>
              <a:t>Muhammad Ghali</a:t>
            </a:r>
          </a:p>
        </p:txBody>
      </p:sp>
      <p:sp>
        <p:nvSpPr>
          <p:cNvPr id="7" name="Slide Number Placeholder 6"/>
          <p:cNvSpPr>
            <a:spLocks noGrp="1"/>
          </p:cNvSpPr>
          <p:nvPr>
            <p:ph type="sldNum" sz="quarter" idx="12"/>
          </p:nvPr>
        </p:nvSpPr>
        <p:spPr>
          <a:xfrm>
            <a:off x="8077200" y="6356350"/>
            <a:ext cx="609600" cy="365125"/>
          </a:xfrm>
        </p:spPr>
        <p:txBody>
          <a:bodyPr/>
          <a:lstStyle/>
          <a:p>
            <a:fld id="{5869FF47-6078-4CA5-8075-051FCC95067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25-Mar-21</a:t>
            </a:r>
          </a:p>
        </p:txBody>
      </p:sp>
      <p:sp>
        <p:nvSpPr>
          <p:cNvPr id="5" name="Footer Placeholder 4"/>
          <p:cNvSpPr>
            <a:spLocks noGrp="1"/>
          </p:cNvSpPr>
          <p:nvPr>
            <p:ph type="ftr" sz="quarter" idx="11"/>
          </p:nvPr>
        </p:nvSpPr>
        <p:spPr/>
        <p:txBody>
          <a:bodyPr/>
          <a:lstStyle/>
          <a:p>
            <a:r>
              <a:rPr lang="en-US"/>
              <a:t>Muhammad Ghali</a:t>
            </a:r>
          </a:p>
        </p:txBody>
      </p:sp>
      <p:sp>
        <p:nvSpPr>
          <p:cNvPr id="6" name="Slide Number Placeholder 5"/>
          <p:cNvSpPr>
            <a:spLocks noGrp="1"/>
          </p:cNvSpPr>
          <p:nvPr>
            <p:ph type="sldNum" sz="quarter" idx="12"/>
          </p:nvPr>
        </p:nvSpPr>
        <p:spPr/>
        <p:txBody>
          <a:bodyPr/>
          <a:lstStyle/>
          <a:p>
            <a:fld id="{5869FF47-6078-4CA5-8075-051FCC95067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25-Mar-21</a:t>
            </a:r>
          </a:p>
        </p:txBody>
      </p:sp>
      <p:sp>
        <p:nvSpPr>
          <p:cNvPr id="5" name="Footer Placeholder 4"/>
          <p:cNvSpPr>
            <a:spLocks noGrp="1"/>
          </p:cNvSpPr>
          <p:nvPr>
            <p:ph type="ftr" sz="quarter" idx="11"/>
          </p:nvPr>
        </p:nvSpPr>
        <p:spPr/>
        <p:txBody>
          <a:bodyPr/>
          <a:lstStyle/>
          <a:p>
            <a:r>
              <a:rPr lang="en-US"/>
              <a:t>Muhammad Ghali</a:t>
            </a:r>
          </a:p>
        </p:txBody>
      </p:sp>
      <p:sp>
        <p:nvSpPr>
          <p:cNvPr id="6" name="Slide Number Placeholder 5"/>
          <p:cNvSpPr>
            <a:spLocks noGrp="1"/>
          </p:cNvSpPr>
          <p:nvPr>
            <p:ph type="sldNum" sz="quarter" idx="12"/>
          </p:nvPr>
        </p:nvSpPr>
        <p:spPr/>
        <p:txBody>
          <a:bodyPr/>
          <a:lstStyle/>
          <a:p>
            <a:fld id="{5869FF47-6078-4CA5-8075-051FCC9506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r>
              <a:rPr lang="en-US"/>
              <a:t>25-Mar-21</a:t>
            </a:r>
          </a:p>
        </p:txBody>
      </p:sp>
      <p:sp>
        <p:nvSpPr>
          <p:cNvPr id="19" name="Footer Placeholder 18"/>
          <p:cNvSpPr>
            <a:spLocks noGrp="1"/>
          </p:cNvSpPr>
          <p:nvPr>
            <p:ph type="ftr" sz="quarter" idx="11"/>
          </p:nvPr>
        </p:nvSpPr>
        <p:spPr/>
        <p:txBody>
          <a:bodyPr/>
          <a:lstStyle/>
          <a:p>
            <a:r>
              <a:rPr lang="en-US"/>
              <a:t>Muhammad Ghali</a:t>
            </a:r>
          </a:p>
        </p:txBody>
      </p:sp>
      <p:sp>
        <p:nvSpPr>
          <p:cNvPr id="27" name="Slide Number Placeholder 26"/>
          <p:cNvSpPr>
            <a:spLocks noGrp="1"/>
          </p:cNvSpPr>
          <p:nvPr>
            <p:ph type="sldNum" sz="quarter" idx="12"/>
          </p:nvPr>
        </p:nvSpPr>
        <p:spPr/>
        <p:txBody>
          <a:bodyPr/>
          <a:lstStyle/>
          <a:p>
            <a:fld id="{5869FF47-6078-4CA5-8075-051FCC9506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25-Mar-21</a:t>
            </a:r>
          </a:p>
        </p:txBody>
      </p:sp>
      <p:sp>
        <p:nvSpPr>
          <p:cNvPr id="5" name="Footer Placeholder 4"/>
          <p:cNvSpPr>
            <a:spLocks noGrp="1"/>
          </p:cNvSpPr>
          <p:nvPr>
            <p:ph type="ftr" sz="quarter" idx="11"/>
          </p:nvPr>
        </p:nvSpPr>
        <p:spPr/>
        <p:txBody>
          <a:bodyPr/>
          <a:lstStyle/>
          <a:p>
            <a:r>
              <a:rPr lang="en-US"/>
              <a:t>Muhammad Ghali</a:t>
            </a:r>
          </a:p>
        </p:txBody>
      </p:sp>
      <p:sp>
        <p:nvSpPr>
          <p:cNvPr id="6" name="Slide Number Placeholder 5"/>
          <p:cNvSpPr>
            <a:spLocks noGrp="1"/>
          </p:cNvSpPr>
          <p:nvPr>
            <p:ph type="sldNum" sz="quarter" idx="12"/>
          </p:nvPr>
        </p:nvSpPr>
        <p:spPr/>
        <p:txBody>
          <a:bodyPr/>
          <a:lstStyle/>
          <a:p>
            <a:fld id="{5869FF47-6078-4CA5-8075-051FCC950674}" type="slidenum">
              <a:rPr lang="en-US" smtClean="0"/>
              <a:t>‹#›</a:t>
            </a:fld>
            <a:endParaRPr lang="en-US"/>
          </a:p>
        </p:txBody>
      </p:sp>
      <p:pic>
        <p:nvPicPr>
          <p:cNvPr id="7" name="Picture 6" descr="A bird with a crown&#10;&#10;Description automatically generated with low confidence">
            <a:extLst>
              <a:ext uri="{FF2B5EF4-FFF2-40B4-BE49-F238E27FC236}">
                <a16:creationId xmlns:a16="http://schemas.microsoft.com/office/drawing/2014/main" xmlns="" id="{AD34DEF8-9297-4266-9229-80736F4242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0"/>
            <a:ext cx="1219200" cy="12192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en-US"/>
              <a:t>25-Mar-21</a:t>
            </a:r>
          </a:p>
        </p:txBody>
      </p:sp>
      <p:sp>
        <p:nvSpPr>
          <p:cNvPr id="5" name="Footer Placeholder 4"/>
          <p:cNvSpPr>
            <a:spLocks noGrp="1"/>
          </p:cNvSpPr>
          <p:nvPr>
            <p:ph type="ftr" sz="quarter" idx="11"/>
          </p:nvPr>
        </p:nvSpPr>
        <p:spPr/>
        <p:txBody>
          <a:bodyPr/>
          <a:lstStyle/>
          <a:p>
            <a:r>
              <a:rPr lang="en-US"/>
              <a:t>Muhammad Ghali</a:t>
            </a:r>
          </a:p>
        </p:txBody>
      </p:sp>
      <p:sp>
        <p:nvSpPr>
          <p:cNvPr id="6" name="Slide Number Placeholder 5"/>
          <p:cNvSpPr>
            <a:spLocks noGrp="1"/>
          </p:cNvSpPr>
          <p:nvPr>
            <p:ph type="sldNum" sz="quarter" idx="12"/>
          </p:nvPr>
        </p:nvSpPr>
        <p:spPr/>
        <p:txBody>
          <a:bodyPr/>
          <a:lstStyle/>
          <a:p>
            <a:fld id="{5869FF47-6078-4CA5-8075-051FCC9506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b="1"/>
            </a:lvl1p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25-Mar-21</a:t>
            </a:r>
          </a:p>
        </p:txBody>
      </p:sp>
      <p:sp>
        <p:nvSpPr>
          <p:cNvPr id="6" name="Footer Placeholder 5"/>
          <p:cNvSpPr>
            <a:spLocks noGrp="1"/>
          </p:cNvSpPr>
          <p:nvPr>
            <p:ph type="ftr" sz="quarter" idx="11"/>
          </p:nvPr>
        </p:nvSpPr>
        <p:spPr/>
        <p:txBody>
          <a:bodyPr/>
          <a:lstStyle/>
          <a:p>
            <a:r>
              <a:rPr lang="en-US"/>
              <a:t>Muhammad Ghali</a:t>
            </a:r>
          </a:p>
        </p:txBody>
      </p:sp>
      <p:sp>
        <p:nvSpPr>
          <p:cNvPr id="7" name="Slide Number Placeholder 6"/>
          <p:cNvSpPr>
            <a:spLocks noGrp="1"/>
          </p:cNvSpPr>
          <p:nvPr>
            <p:ph type="sldNum" sz="quarter" idx="12"/>
          </p:nvPr>
        </p:nvSpPr>
        <p:spPr/>
        <p:txBody>
          <a:bodyPr/>
          <a:lstStyle/>
          <a:p>
            <a:fld id="{5869FF47-6078-4CA5-8075-051FCC950674}" type="slidenum">
              <a:rPr lang="en-US" smtClean="0"/>
              <a:t>‹#›</a:t>
            </a:fld>
            <a:endParaRPr lang="en-US"/>
          </a:p>
        </p:txBody>
      </p:sp>
      <p:pic>
        <p:nvPicPr>
          <p:cNvPr id="9" name="Picture 8" descr="A bird with a crown&#10;&#10;Description automatically generated with low confidence">
            <a:extLst>
              <a:ext uri="{FF2B5EF4-FFF2-40B4-BE49-F238E27FC236}">
                <a16:creationId xmlns:a16="http://schemas.microsoft.com/office/drawing/2014/main" xmlns="" id="{4DE84B10-3E82-4204-A11B-14AB24CF35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0"/>
            <a:ext cx="1219200" cy="12192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t>25-Mar-21</a:t>
            </a:r>
          </a:p>
        </p:txBody>
      </p:sp>
      <p:sp>
        <p:nvSpPr>
          <p:cNvPr id="8" name="Footer Placeholder 7"/>
          <p:cNvSpPr>
            <a:spLocks noGrp="1"/>
          </p:cNvSpPr>
          <p:nvPr>
            <p:ph type="ftr" sz="quarter" idx="11"/>
          </p:nvPr>
        </p:nvSpPr>
        <p:spPr/>
        <p:txBody>
          <a:bodyPr/>
          <a:lstStyle/>
          <a:p>
            <a:r>
              <a:rPr lang="en-US"/>
              <a:t>Muhammad Ghali</a:t>
            </a:r>
          </a:p>
        </p:txBody>
      </p:sp>
      <p:sp>
        <p:nvSpPr>
          <p:cNvPr id="9" name="Slide Number Placeholder 8"/>
          <p:cNvSpPr>
            <a:spLocks noGrp="1"/>
          </p:cNvSpPr>
          <p:nvPr>
            <p:ph type="sldNum" sz="quarter" idx="12"/>
          </p:nvPr>
        </p:nvSpPr>
        <p:spPr/>
        <p:txBody>
          <a:bodyPr/>
          <a:lstStyle/>
          <a:p>
            <a:fld id="{5869FF47-6078-4CA5-8075-051FCC9506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r>
              <a:rPr lang="en-US"/>
              <a:t>25-Mar-21</a:t>
            </a:r>
          </a:p>
        </p:txBody>
      </p:sp>
      <p:sp>
        <p:nvSpPr>
          <p:cNvPr id="4" name="Footer Placeholder 3"/>
          <p:cNvSpPr>
            <a:spLocks noGrp="1"/>
          </p:cNvSpPr>
          <p:nvPr>
            <p:ph type="ftr" sz="quarter" idx="11"/>
          </p:nvPr>
        </p:nvSpPr>
        <p:spPr/>
        <p:txBody>
          <a:bodyPr/>
          <a:lstStyle/>
          <a:p>
            <a:r>
              <a:rPr lang="en-US"/>
              <a:t>Muhammad Ghali</a:t>
            </a:r>
          </a:p>
        </p:txBody>
      </p:sp>
      <p:sp>
        <p:nvSpPr>
          <p:cNvPr id="5" name="Slide Number Placeholder 4"/>
          <p:cNvSpPr>
            <a:spLocks noGrp="1"/>
          </p:cNvSpPr>
          <p:nvPr>
            <p:ph type="sldNum" sz="quarter" idx="12"/>
          </p:nvPr>
        </p:nvSpPr>
        <p:spPr/>
        <p:txBody>
          <a:bodyPr/>
          <a:lstStyle/>
          <a:p>
            <a:fld id="{5869FF47-6078-4CA5-8075-051FCC950674}" type="slidenum">
              <a:rPr lang="en-US" smtClean="0"/>
              <a:t>‹#›</a:t>
            </a:fld>
            <a:endParaRPr lang="en-US"/>
          </a:p>
        </p:txBody>
      </p:sp>
      <p:pic>
        <p:nvPicPr>
          <p:cNvPr id="6" name="Picture 5" descr="A bird with a crown&#10;&#10;Description automatically generated with low confidence">
            <a:extLst>
              <a:ext uri="{FF2B5EF4-FFF2-40B4-BE49-F238E27FC236}">
                <a16:creationId xmlns:a16="http://schemas.microsoft.com/office/drawing/2014/main" xmlns="" id="{24935B12-04D3-48CD-8A6F-698E2A52E4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0"/>
            <a:ext cx="1219200" cy="12192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25-Mar-21</a:t>
            </a:r>
          </a:p>
        </p:txBody>
      </p:sp>
      <p:sp>
        <p:nvSpPr>
          <p:cNvPr id="3" name="Footer Placeholder 2"/>
          <p:cNvSpPr>
            <a:spLocks noGrp="1"/>
          </p:cNvSpPr>
          <p:nvPr>
            <p:ph type="ftr" sz="quarter" idx="11"/>
          </p:nvPr>
        </p:nvSpPr>
        <p:spPr/>
        <p:txBody>
          <a:bodyPr/>
          <a:lstStyle/>
          <a:p>
            <a:r>
              <a:rPr lang="en-US"/>
              <a:t>Muhammad Ghali</a:t>
            </a:r>
          </a:p>
        </p:txBody>
      </p:sp>
      <p:sp>
        <p:nvSpPr>
          <p:cNvPr id="4" name="Slide Number Placeholder 3"/>
          <p:cNvSpPr>
            <a:spLocks noGrp="1"/>
          </p:cNvSpPr>
          <p:nvPr>
            <p:ph type="sldNum" sz="quarter" idx="12"/>
          </p:nvPr>
        </p:nvSpPr>
        <p:spPr/>
        <p:txBody>
          <a:bodyPr/>
          <a:lstStyle/>
          <a:p>
            <a:fld id="{5869FF47-6078-4CA5-8075-051FCC950674}" type="slidenum">
              <a:rPr lang="en-US" smtClean="0"/>
              <a:t>‹#›</a:t>
            </a:fld>
            <a:endParaRPr lang="en-US"/>
          </a:p>
        </p:txBody>
      </p:sp>
      <p:pic>
        <p:nvPicPr>
          <p:cNvPr id="5" name="Picture 4" descr="A bird with a crown&#10;&#10;Description automatically generated with low confidence">
            <a:extLst>
              <a:ext uri="{FF2B5EF4-FFF2-40B4-BE49-F238E27FC236}">
                <a16:creationId xmlns:a16="http://schemas.microsoft.com/office/drawing/2014/main" xmlns="" id="{65E13960-B7F7-4579-ABCE-24EBCEBBFC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0"/>
            <a:ext cx="1219200" cy="12192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25-Mar-21</a:t>
            </a:r>
          </a:p>
        </p:txBody>
      </p:sp>
      <p:sp>
        <p:nvSpPr>
          <p:cNvPr id="6" name="Footer Placeholder 5"/>
          <p:cNvSpPr>
            <a:spLocks noGrp="1"/>
          </p:cNvSpPr>
          <p:nvPr>
            <p:ph type="ftr" sz="quarter" idx="11"/>
          </p:nvPr>
        </p:nvSpPr>
        <p:spPr/>
        <p:txBody>
          <a:bodyPr/>
          <a:lstStyle/>
          <a:p>
            <a:r>
              <a:rPr lang="en-US"/>
              <a:t>Muhammad Ghali</a:t>
            </a:r>
          </a:p>
        </p:txBody>
      </p:sp>
      <p:sp>
        <p:nvSpPr>
          <p:cNvPr id="7" name="Slide Number Placeholder 6"/>
          <p:cNvSpPr>
            <a:spLocks noGrp="1"/>
          </p:cNvSpPr>
          <p:nvPr>
            <p:ph type="sldNum" sz="quarter" idx="12"/>
          </p:nvPr>
        </p:nvSpPr>
        <p:spPr/>
        <p:txBody>
          <a:bodyPr/>
          <a:lstStyle/>
          <a:p>
            <a:fld id="{5869FF47-6078-4CA5-8075-051FCC9506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25-Mar-21</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Muhammad Ghali</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69FF47-6078-4CA5-8075-051FCC95067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xology.com/library/detail.aspx?g=703ae3f4-e0d8-4894-8930-aecc5c0f50ae"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514600"/>
            <a:ext cx="9144000" cy="1828800"/>
          </a:xfrm>
        </p:spPr>
        <p:txBody>
          <a:bodyPr>
            <a:normAutofit/>
          </a:bodyPr>
          <a:lstStyle/>
          <a:p>
            <a:pPr algn="ctr"/>
            <a:r>
              <a:rPr lang="en-US" sz="6000" dirty="0">
                <a:solidFill>
                  <a:schemeClr val="tx1"/>
                </a:solidFill>
                <a:effectLst/>
              </a:rPr>
              <a:t>How to Spot/Detect Money Laundering</a:t>
            </a:r>
          </a:p>
        </p:txBody>
      </p:sp>
      <p:pic>
        <p:nvPicPr>
          <p:cNvPr id="5" name="Picture 4" descr="A bird with a crown&#10;&#10;Description automatically generated with low confidence">
            <a:extLst>
              <a:ext uri="{FF2B5EF4-FFF2-40B4-BE49-F238E27FC236}">
                <a16:creationId xmlns:a16="http://schemas.microsoft.com/office/drawing/2014/main" xmlns="" id="{0E9CF18D-1BC8-4F23-AC7E-CEF18D8BA2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2356" y="0"/>
            <a:ext cx="1919287" cy="1919287"/>
          </a:xfrm>
          <a:prstGeom prst="rect">
            <a:avLst/>
          </a:prstGeom>
        </p:spPr>
      </p:pic>
      <p:sp>
        <p:nvSpPr>
          <p:cNvPr id="8" name="Subtitle 7">
            <a:extLst>
              <a:ext uri="{FF2B5EF4-FFF2-40B4-BE49-F238E27FC236}">
                <a16:creationId xmlns:a16="http://schemas.microsoft.com/office/drawing/2014/main" xmlns="" id="{F10EF608-25F0-44BD-A312-6961F41BFED3}"/>
              </a:ext>
            </a:extLst>
          </p:cNvPr>
          <p:cNvSpPr>
            <a:spLocks noGrp="1"/>
          </p:cNvSpPr>
          <p:nvPr>
            <p:ph type="subTitle" idx="1"/>
          </p:nvPr>
        </p:nvSpPr>
        <p:spPr>
          <a:xfrm>
            <a:off x="381000" y="5029200"/>
            <a:ext cx="4800600" cy="533400"/>
          </a:xfrm>
        </p:spPr>
        <p:txBody>
          <a:bodyPr>
            <a:normAutofit/>
          </a:bodyPr>
          <a:lstStyle/>
          <a:p>
            <a:pPr algn="l"/>
            <a:r>
              <a:rPr lang="en-US" sz="2400" b="1" dirty="0">
                <a:latin typeface="+mj-lt"/>
              </a:rPr>
              <a:t>Presented By: </a:t>
            </a:r>
            <a:r>
              <a:rPr lang="en-US" sz="2400" dirty="0">
                <a:latin typeface="+mj-lt"/>
              </a:rPr>
              <a:t>CDS Ahmad </a:t>
            </a:r>
            <a:r>
              <a:rPr lang="en-US" sz="2400" dirty="0" err="1">
                <a:latin typeface="+mj-lt"/>
              </a:rPr>
              <a:t>Ghali</a:t>
            </a:r>
            <a:endParaRPr lang="en-US" sz="2400" dirty="0">
              <a:latin typeface="+mj-lt"/>
            </a:endParaRPr>
          </a:p>
        </p:txBody>
      </p:sp>
      <p:sp>
        <p:nvSpPr>
          <p:cNvPr id="9" name="Subtitle 7">
            <a:extLst>
              <a:ext uri="{FF2B5EF4-FFF2-40B4-BE49-F238E27FC236}">
                <a16:creationId xmlns:a16="http://schemas.microsoft.com/office/drawing/2014/main" xmlns="" id="{18401335-B38C-4B41-A903-5CEF8DFE7254}"/>
              </a:ext>
            </a:extLst>
          </p:cNvPr>
          <p:cNvSpPr txBox="1">
            <a:spLocks/>
          </p:cNvSpPr>
          <p:nvPr/>
        </p:nvSpPr>
        <p:spPr>
          <a:xfrm>
            <a:off x="5715000" y="6248400"/>
            <a:ext cx="3505201" cy="5334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sz="2400" dirty="0">
                <a:latin typeface="+mj-lt"/>
              </a:rPr>
              <a:t>Thursday, 25</a:t>
            </a:r>
            <a:r>
              <a:rPr lang="en-US" sz="2400" baseline="30000" dirty="0">
                <a:latin typeface="+mj-lt"/>
              </a:rPr>
              <a:t>th</a:t>
            </a:r>
            <a:r>
              <a:rPr lang="en-US" sz="2400" dirty="0">
                <a:latin typeface="+mj-lt"/>
              </a:rPr>
              <a:t> March 2021</a:t>
            </a:r>
          </a:p>
        </p:txBody>
      </p:sp>
    </p:spTree>
    <p:extLst>
      <p:ext uri="{BB962C8B-B14F-4D97-AF65-F5344CB8AC3E}">
        <p14:creationId xmlns:p14="http://schemas.microsoft.com/office/powerpoint/2010/main" val="428824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MEASURES TO DETECT AND COMBAT MONEY </a:t>
            </a:r>
            <a:r>
              <a:rPr lang="en-GB" dirty="0" smtClean="0"/>
              <a:t>LAUNDERING CONT’D</a:t>
            </a:r>
            <a:endParaRPr lang="en-US" dirty="0"/>
          </a:p>
        </p:txBody>
      </p:sp>
      <p:sp>
        <p:nvSpPr>
          <p:cNvPr id="3" name="Content Placeholder 2"/>
          <p:cNvSpPr>
            <a:spLocks noGrp="1"/>
          </p:cNvSpPr>
          <p:nvPr>
            <p:ph idx="1"/>
          </p:nvPr>
        </p:nvSpPr>
        <p:spPr/>
        <p:txBody>
          <a:bodyPr>
            <a:normAutofit fontScale="92500"/>
          </a:bodyPr>
          <a:lstStyle/>
          <a:p>
            <a:r>
              <a:rPr lang="en-GB" b="1" dirty="0" smtClean="0"/>
              <a:t>INTEGRATION:</a:t>
            </a:r>
            <a:endParaRPr lang="en-US" b="1" dirty="0"/>
          </a:p>
          <a:p>
            <a:r>
              <a:rPr lang="en-GB" dirty="0" smtClean="0"/>
              <a:t>The integration stage involves  incorporating the proceeds of crime back to the economy in a manner that legitimises the wealth created.</a:t>
            </a:r>
          </a:p>
          <a:p>
            <a:r>
              <a:rPr lang="en-GB" dirty="0" smtClean="0"/>
              <a:t>The key to detecting Money Laundering at this stage is mainly living above ones means(unexplained wealth). </a:t>
            </a:r>
          </a:p>
          <a:p>
            <a:r>
              <a:rPr lang="en-GB" dirty="0" smtClean="0"/>
              <a:t>To combat Money laundering at this stage, investigators and fraud Examiners should carryout lifestyle audit to determine if suspected cases of Living above means could be explained by legitimate source of income( see Section 7(b) of the EFCC Act, 2004 as amended).</a:t>
            </a:r>
          </a:p>
          <a:p>
            <a:endParaRPr lang="en-US" dirty="0"/>
          </a:p>
        </p:txBody>
      </p:sp>
      <p:sp>
        <p:nvSpPr>
          <p:cNvPr id="4" name="Date Placeholder 3"/>
          <p:cNvSpPr>
            <a:spLocks noGrp="1"/>
          </p:cNvSpPr>
          <p:nvPr>
            <p:ph type="dt" sz="half" idx="10"/>
          </p:nvPr>
        </p:nvSpPr>
        <p:spPr/>
        <p:txBody>
          <a:bodyPr/>
          <a:lstStyle/>
          <a:p>
            <a:r>
              <a:rPr lang="en-US" smtClean="0"/>
              <a:t>25-Mar-21</a:t>
            </a:r>
            <a:endParaRPr lang="en-US"/>
          </a:p>
        </p:txBody>
      </p:sp>
      <p:sp>
        <p:nvSpPr>
          <p:cNvPr id="5" name="Footer Placeholder 4"/>
          <p:cNvSpPr>
            <a:spLocks noGrp="1"/>
          </p:cNvSpPr>
          <p:nvPr>
            <p:ph type="ftr" sz="quarter" idx="11"/>
          </p:nvPr>
        </p:nvSpPr>
        <p:spPr/>
        <p:txBody>
          <a:bodyPr/>
          <a:lstStyle/>
          <a:p>
            <a:r>
              <a:rPr lang="en-US" smtClean="0"/>
              <a:t>Muhammad Ghali</a:t>
            </a:r>
            <a:endParaRPr lang="en-US"/>
          </a:p>
        </p:txBody>
      </p:sp>
      <p:sp>
        <p:nvSpPr>
          <p:cNvPr id="6" name="Slide Number Placeholder 5"/>
          <p:cNvSpPr>
            <a:spLocks noGrp="1"/>
          </p:cNvSpPr>
          <p:nvPr>
            <p:ph type="sldNum" sz="quarter" idx="12"/>
          </p:nvPr>
        </p:nvSpPr>
        <p:spPr/>
        <p:txBody>
          <a:bodyPr/>
          <a:lstStyle/>
          <a:p>
            <a:fld id="{5869FF47-6078-4CA5-8075-051FCC950674}" type="slidenum">
              <a:rPr lang="en-US" smtClean="0"/>
              <a:t>10</a:t>
            </a:fld>
            <a:endParaRPr lang="en-US"/>
          </a:p>
        </p:txBody>
      </p:sp>
    </p:spTree>
    <p:extLst>
      <p:ext uri="{BB962C8B-B14F-4D97-AF65-F5344CB8AC3E}">
        <p14:creationId xmlns:p14="http://schemas.microsoft.com/office/powerpoint/2010/main" val="168710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lnSpcReduction="10000"/>
          </a:bodyPr>
          <a:lstStyle/>
          <a:p>
            <a:r>
              <a:rPr lang="en-US" dirty="0"/>
              <a:t>Money laundering not only threatens the regional economy but also the global </a:t>
            </a:r>
            <a:r>
              <a:rPr lang="en-US" dirty="0" smtClean="0"/>
              <a:t>one as most fraud cut across Jurisdictions.</a:t>
            </a:r>
            <a:endParaRPr lang="en-US" dirty="0"/>
          </a:p>
          <a:p>
            <a:r>
              <a:rPr lang="en-US" dirty="0"/>
              <a:t>Failure to counter it will lead to progression of more crimes within the </a:t>
            </a:r>
            <a:r>
              <a:rPr lang="en-US" dirty="0" smtClean="0"/>
              <a:t>society. Money laundering is always a predicative Offence.</a:t>
            </a:r>
            <a:endParaRPr lang="en-US" dirty="0"/>
          </a:p>
          <a:p>
            <a:r>
              <a:rPr lang="en-US" dirty="0"/>
              <a:t>The </a:t>
            </a:r>
            <a:r>
              <a:rPr lang="en-US" dirty="0" smtClean="0"/>
              <a:t>key to </a:t>
            </a:r>
            <a:r>
              <a:rPr lang="en-US" dirty="0" smtClean="0"/>
              <a:t>fighting Money Laundering is in identifying and breaking the cycle of placement, Layering and Integration.</a:t>
            </a:r>
            <a:endParaRPr lang="en-US" dirty="0"/>
          </a:p>
          <a:p>
            <a:r>
              <a:rPr lang="en-US" dirty="0" smtClean="0"/>
              <a:t>Compliance with the recommendations of the Financial Action Taskforce (FATF) ensures effective prevention of Money laundering as it is easier to prevent fraud than to detect fraud</a:t>
            </a:r>
            <a:r>
              <a:rPr lang="en-US" dirty="0" smtClean="0"/>
              <a:t>.</a:t>
            </a:r>
          </a:p>
          <a:p>
            <a:endParaRPr lang="en-US" dirty="0"/>
          </a:p>
        </p:txBody>
      </p:sp>
      <p:sp>
        <p:nvSpPr>
          <p:cNvPr id="4" name="Date Placeholder 3">
            <a:extLst>
              <a:ext uri="{FF2B5EF4-FFF2-40B4-BE49-F238E27FC236}">
                <a16:creationId xmlns:a16="http://schemas.microsoft.com/office/drawing/2014/main" xmlns="" id="{E9219404-A30D-4CB7-9AD5-D8AD19342393}"/>
              </a:ext>
            </a:extLst>
          </p:cNvPr>
          <p:cNvSpPr>
            <a:spLocks noGrp="1"/>
          </p:cNvSpPr>
          <p:nvPr>
            <p:ph type="dt" sz="half" idx="10"/>
          </p:nvPr>
        </p:nvSpPr>
        <p:spPr/>
        <p:txBody>
          <a:bodyPr/>
          <a:lstStyle/>
          <a:p>
            <a:r>
              <a:rPr lang="en-US"/>
              <a:t>25-Mar-21</a:t>
            </a:r>
          </a:p>
        </p:txBody>
      </p:sp>
      <p:sp>
        <p:nvSpPr>
          <p:cNvPr id="5" name="Footer Placeholder 4">
            <a:extLst>
              <a:ext uri="{FF2B5EF4-FFF2-40B4-BE49-F238E27FC236}">
                <a16:creationId xmlns:a16="http://schemas.microsoft.com/office/drawing/2014/main" xmlns="" id="{72E693F2-43CF-402A-BCA2-E0B37C2F8D96}"/>
              </a:ext>
            </a:extLst>
          </p:cNvPr>
          <p:cNvSpPr>
            <a:spLocks noGrp="1"/>
          </p:cNvSpPr>
          <p:nvPr>
            <p:ph type="ftr" sz="quarter" idx="11"/>
          </p:nvPr>
        </p:nvSpPr>
        <p:spPr/>
        <p:txBody>
          <a:bodyPr/>
          <a:lstStyle/>
          <a:p>
            <a:r>
              <a:rPr lang="en-US"/>
              <a:t>Muhammad Ghali</a:t>
            </a:r>
          </a:p>
        </p:txBody>
      </p:sp>
      <p:sp>
        <p:nvSpPr>
          <p:cNvPr id="6" name="Slide Number Placeholder 5">
            <a:extLst>
              <a:ext uri="{FF2B5EF4-FFF2-40B4-BE49-F238E27FC236}">
                <a16:creationId xmlns:a16="http://schemas.microsoft.com/office/drawing/2014/main" xmlns="" id="{22F33514-C91C-466C-B3EC-82887E1FFAD7}"/>
              </a:ext>
            </a:extLst>
          </p:cNvPr>
          <p:cNvSpPr>
            <a:spLocks noGrp="1"/>
          </p:cNvSpPr>
          <p:nvPr>
            <p:ph type="sldNum" sz="quarter" idx="12"/>
          </p:nvPr>
        </p:nvSpPr>
        <p:spPr/>
        <p:txBody>
          <a:bodyPr/>
          <a:lstStyle/>
          <a:p>
            <a:fld id="{5869FF47-6078-4CA5-8075-051FCC950674}" type="slidenum">
              <a:rPr lang="en-US" smtClean="0"/>
              <a:t>11</a:t>
            </a:fld>
            <a:endParaRPr lang="en-US"/>
          </a:p>
        </p:txBody>
      </p:sp>
    </p:spTree>
    <p:extLst>
      <p:ext uri="{BB962C8B-B14F-4D97-AF65-F5344CB8AC3E}">
        <p14:creationId xmlns:p14="http://schemas.microsoft.com/office/powerpoint/2010/main" val="2952751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normAutofit fontScale="92500" lnSpcReduction="20000"/>
          </a:bodyPr>
          <a:lstStyle/>
          <a:p>
            <a:r>
              <a:rPr lang="en-US" dirty="0"/>
              <a:t>"Anti-Money Laundering 2020 | Laws And Regulations | USA | ICLG". </a:t>
            </a:r>
            <a:r>
              <a:rPr lang="en-US" i="1" dirty="0"/>
              <a:t>International Comparative Legal Guides International Business Reports</a:t>
            </a:r>
            <a:r>
              <a:rPr lang="en-US" dirty="0"/>
              <a:t>, 2021, https://iclg.com/practice-areas/anti-money-laundering-laws-and-regulations/usa.</a:t>
            </a:r>
          </a:p>
          <a:p>
            <a:r>
              <a:rPr lang="en-US" dirty="0"/>
              <a:t>"Anti-Money Laundering 2020 | UK | Laws And Regulations | ICLG". </a:t>
            </a:r>
            <a:r>
              <a:rPr lang="en-US" i="1" dirty="0"/>
              <a:t>International Comparative Legal Guides International Business Reports</a:t>
            </a:r>
            <a:r>
              <a:rPr lang="en-US" dirty="0"/>
              <a:t>, 2021, https://iclg.com/practice-areas/anti-money-laundering-laws-and-regulations/united-kingdom.</a:t>
            </a:r>
          </a:p>
          <a:p>
            <a:r>
              <a:rPr lang="en-US" dirty="0" err="1"/>
              <a:t>Ogundipe</a:t>
            </a:r>
            <a:r>
              <a:rPr lang="en-US" dirty="0"/>
              <a:t>, </a:t>
            </a:r>
            <a:r>
              <a:rPr lang="en-US" dirty="0" err="1"/>
              <a:t>Sofunde</a:t>
            </a:r>
            <a:r>
              <a:rPr lang="en-US" dirty="0"/>
              <a:t>. "In Brief: Money Laundering Offences In Nigeria | </a:t>
            </a:r>
            <a:r>
              <a:rPr lang="en-US" dirty="0" err="1"/>
              <a:t>Lexology</a:t>
            </a:r>
            <a:r>
              <a:rPr lang="en-US" dirty="0"/>
              <a:t>". </a:t>
            </a:r>
            <a:r>
              <a:rPr lang="en-US" i="1" dirty="0" err="1"/>
              <a:t>Lexology.Com</a:t>
            </a:r>
            <a:r>
              <a:rPr lang="en-US" dirty="0"/>
              <a:t>, 2020, </a:t>
            </a:r>
            <a:r>
              <a:rPr lang="en-US" dirty="0">
                <a:hlinkClick r:id="rId2"/>
              </a:rPr>
              <a:t>https://www.lexology.com/library/detail.aspx?g=703ae3f4-e0d8-4894-8930-aecc5c0f50ae</a:t>
            </a:r>
            <a:r>
              <a:rPr lang="en-US" dirty="0" smtClean="0"/>
              <a:t>.</a:t>
            </a:r>
          </a:p>
          <a:p>
            <a:endParaRPr lang="en-US" dirty="0"/>
          </a:p>
          <a:p>
            <a:endParaRPr lang="en-US" dirty="0"/>
          </a:p>
        </p:txBody>
      </p:sp>
      <p:sp>
        <p:nvSpPr>
          <p:cNvPr id="4" name="Date Placeholder 3">
            <a:extLst>
              <a:ext uri="{FF2B5EF4-FFF2-40B4-BE49-F238E27FC236}">
                <a16:creationId xmlns:a16="http://schemas.microsoft.com/office/drawing/2014/main" xmlns="" id="{F62BBA12-DBAA-4C2D-B14E-5B0B0C56595F}"/>
              </a:ext>
            </a:extLst>
          </p:cNvPr>
          <p:cNvSpPr>
            <a:spLocks noGrp="1"/>
          </p:cNvSpPr>
          <p:nvPr>
            <p:ph type="dt" sz="half" idx="10"/>
          </p:nvPr>
        </p:nvSpPr>
        <p:spPr/>
        <p:txBody>
          <a:bodyPr/>
          <a:lstStyle/>
          <a:p>
            <a:r>
              <a:rPr lang="en-US"/>
              <a:t>25-Mar-21</a:t>
            </a:r>
          </a:p>
        </p:txBody>
      </p:sp>
      <p:sp>
        <p:nvSpPr>
          <p:cNvPr id="5" name="Footer Placeholder 4">
            <a:extLst>
              <a:ext uri="{FF2B5EF4-FFF2-40B4-BE49-F238E27FC236}">
                <a16:creationId xmlns:a16="http://schemas.microsoft.com/office/drawing/2014/main" xmlns="" id="{42B8C973-9375-4A2B-855A-F3D48D29ADD1}"/>
              </a:ext>
            </a:extLst>
          </p:cNvPr>
          <p:cNvSpPr>
            <a:spLocks noGrp="1"/>
          </p:cNvSpPr>
          <p:nvPr>
            <p:ph type="ftr" sz="quarter" idx="11"/>
          </p:nvPr>
        </p:nvSpPr>
        <p:spPr/>
        <p:txBody>
          <a:bodyPr/>
          <a:lstStyle/>
          <a:p>
            <a:r>
              <a:rPr lang="en-US"/>
              <a:t>Muhammad Ghali</a:t>
            </a:r>
          </a:p>
        </p:txBody>
      </p:sp>
      <p:sp>
        <p:nvSpPr>
          <p:cNvPr id="6" name="Slide Number Placeholder 5">
            <a:extLst>
              <a:ext uri="{FF2B5EF4-FFF2-40B4-BE49-F238E27FC236}">
                <a16:creationId xmlns:a16="http://schemas.microsoft.com/office/drawing/2014/main" xmlns="" id="{403411EA-E6C8-4B61-987B-5C9B9805D50B}"/>
              </a:ext>
            </a:extLst>
          </p:cNvPr>
          <p:cNvSpPr>
            <a:spLocks noGrp="1"/>
          </p:cNvSpPr>
          <p:nvPr>
            <p:ph type="sldNum" sz="quarter" idx="12"/>
          </p:nvPr>
        </p:nvSpPr>
        <p:spPr/>
        <p:txBody>
          <a:bodyPr/>
          <a:lstStyle/>
          <a:p>
            <a:fld id="{5869FF47-6078-4CA5-8075-051FCC950674}" type="slidenum">
              <a:rPr lang="en-US" smtClean="0"/>
              <a:t>12</a:t>
            </a:fld>
            <a:endParaRPr lang="en-US"/>
          </a:p>
        </p:txBody>
      </p:sp>
    </p:spTree>
    <p:extLst>
      <p:ext uri="{BB962C8B-B14F-4D97-AF65-F5344CB8AC3E}">
        <p14:creationId xmlns:p14="http://schemas.microsoft.com/office/powerpoint/2010/main" val="26239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CONT’D</a:t>
            </a:r>
            <a:endParaRPr lang="en-US" dirty="0"/>
          </a:p>
        </p:txBody>
      </p:sp>
      <p:sp>
        <p:nvSpPr>
          <p:cNvPr id="3" name="Content Placeholder 2"/>
          <p:cNvSpPr>
            <a:spLocks noGrp="1"/>
          </p:cNvSpPr>
          <p:nvPr>
            <p:ph idx="1"/>
          </p:nvPr>
        </p:nvSpPr>
        <p:spPr/>
        <p:txBody>
          <a:bodyPr/>
          <a:lstStyle/>
          <a:p>
            <a:r>
              <a:rPr lang="en-GB" sz="2400" dirty="0" smtClean="0"/>
              <a:t>ACFE Fraud Examiners Manual “Financial Transactions and Fraud Scheme-Money laundering</a:t>
            </a:r>
            <a:r>
              <a:rPr lang="en-GB" sz="2400" dirty="0"/>
              <a:t> 2021 </a:t>
            </a:r>
            <a:r>
              <a:rPr lang="en-GB" sz="2400" dirty="0" smtClean="0"/>
              <a:t>Edition.</a:t>
            </a:r>
          </a:p>
          <a:p>
            <a:r>
              <a:rPr lang="en-GB" sz="2400" dirty="0"/>
              <a:t> </a:t>
            </a:r>
            <a:r>
              <a:rPr lang="en-GB" sz="2400" dirty="0" smtClean="0"/>
              <a:t>FATF (2012-2020)“International Standards on Combating Money Laundering and the Financing of Terrorism &amp; Proliferations, FATF, Paris France. </a:t>
            </a:r>
          </a:p>
          <a:p>
            <a:r>
              <a:rPr lang="en-GB" sz="2400" dirty="0" smtClean="0"/>
              <a:t>Economic and Financial Crimes Commission(Establishment) Act, 2004 ‘’Special Powers of the Commission pg.7</a:t>
            </a:r>
          </a:p>
          <a:p>
            <a:endParaRPr lang="en-US" sz="2400" dirty="0"/>
          </a:p>
        </p:txBody>
      </p:sp>
      <p:sp>
        <p:nvSpPr>
          <p:cNvPr id="4" name="Date Placeholder 3"/>
          <p:cNvSpPr>
            <a:spLocks noGrp="1"/>
          </p:cNvSpPr>
          <p:nvPr>
            <p:ph type="dt" sz="half" idx="10"/>
          </p:nvPr>
        </p:nvSpPr>
        <p:spPr/>
        <p:txBody>
          <a:bodyPr/>
          <a:lstStyle/>
          <a:p>
            <a:r>
              <a:rPr lang="en-US" smtClean="0"/>
              <a:t>25-Mar-21</a:t>
            </a:r>
            <a:endParaRPr lang="en-US"/>
          </a:p>
        </p:txBody>
      </p:sp>
      <p:sp>
        <p:nvSpPr>
          <p:cNvPr id="5" name="Footer Placeholder 4"/>
          <p:cNvSpPr>
            <a:spLocks noGrp="1"/>
          </p:cNvSpPr>
          <p:nvPr>
            <p:ph type="ftr" sz="quarter" idx="11"/>
          </p:nvPr>
        </p:nvSpPr>
        <p:spPr/>
        <p:txBody>
          <a:bodyPr/>
          <a:lstStyle/>
          <a:p>
            <a:r>
              <a:rPr lang="en-US" smtClean="0"/>
              <a:t>Muhammad Ghali</a:t>
            </a:r>
            <a:endParaRPr lang="en-US"/>
          </a:p>
        </p:txBody>
      </p:sp>
      <p:sp>
        <p:nvSpPr>
          <p:cNvPr id="6" name="Slide Number Placeholder 5"/>
          <p:cNvSpPr>
            <a:spLocks noGrp="1"/>
          </p:cNvSpPr>
          <p:nvPr>
            <p:ph type="sldNum" sz="quarter" idx="12"/>
          </p:nvPr>
        </p:nvSpPr>
        <p:spPr/>
        <p:txBody>
          <a:bodyPr/>
          <a:lstStyle/>
          <a:p>
            <a:fld id="{5869FF47-6078-4CA5-8075-051FCC950674}" type="slidenum">
              <a:rPr lang="en-US" smtClean="0"/>
              <a:t>13</a:t>
            </a:fld>
            <a:endParaRPr lang="en-US"/>
          </a:p>
        </p:txBody>
      </p:sp>
    </p:spTree>
    <p:extLst>
      <p:ext uri="{BB962C8B-B14F-4D97-AF65-F5344CB8AC3E}">
        <p14:creationId xmlns:p14="http://schemas.microsoft.com/office/powerpoint/2010/main" val="144016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Money Laundering</a:t>
            </a:r>
          </a:p>
        </p:txBody>
      </p:sp>
      <p:sp>
        <p:nvSpPr>
          <p:cNvPr id="3" name="Content Placeholder 2"/>
          <p:cNvSpPr>
            <a:spLocks noGrp="1"/>
          </p:cNvSpPr>
          <p:nvPr>
            <p:ph sz="half" idx="1"/>
          </p:nvPr>
        </p:nvSpPr>
        <p:spPr>
          <a:xfrm>
            <a:off x="457200" y="1920084"/>
            <a:ext cx="5410200" cy="4785515"/>
          </a:xfrm>
        </p:spPr>
        <p:txBody>
          <a:bodyPr>
            <a:normAutofit fontScale="92500" lnSpcReduction="10000"/>
          </a:bodyPr>
          <a:lstStyle/>
          <a:p>
            <a:r>
              <a:rPr lang="en-US" dirty="0"/>
              <a:t>Money laundering is an illegal process of making money obtained from illegal activities appear to be legal.</a:t>
            </a:r>
          </a:p>
          <a:p>
            <a:r>
              <a:rPr lang="en-US" dirty="0"/>
              <a:t>The illegal sources includes aspects like drug trafficking, terrorism, fraud and corruption.</a:t>
            </a:r>
          </a:p>
          <a:p>
            <a:r>
              <a:rPr lang="en-US" dirty="0"/>
              <a:t>The process involves  moving the money through banks and other business.</a:t>
            </a:r>
          </a:p>
          <a:p>
            <a:r>
              <a:rPr lang="en-US" dirty="0"/>
              <a:t>The process is done so that it may seem like the money is being earned legally.</a:t>
            </a:r>
          </a:p>
          <a:p>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67400" y="2133600"/>
            <a:ext cx="3048000" cy="402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a:extLst>
              <a:ext uri="{FF2B5EF4-FFF2-40B4-BE49-F238E27FC236}">
                <a16:creationId xmlns:a16="http://schemas.microsoft.com/office/drawing/2014/main" xmlns="" id="{B2707A10-74BD-4B92-805D-926531135A1A}"/>
              </a:ext>
            </a:extLst>
          </p:cNvPr>
          <p:cNvSpPr>
            <a:spLocks noGrp="1"/>
          </p:cNvSpPr>
          <p:nvPr>
            <p:ph type="dt" sz="half" idx="10"/>
          </p:nvPr>
        </p:nvSpPr>
        <p:spPr/>
        <p:txBody>
          <a:bodyPr/>
          <a:lstStyle/>
          <a:p>
            <a:r>
              <a:rPr lang="en-US"/>
              <a:t>25-Mar-21</a:t>
            </a:r>
          </a:p>
        </p:txBody>
      </p:sp>
      <p:sp>
        <p:nvSpPr>
          <p:cNvPr id="5" name="Footer Placeholder 4">
            <a:extLst>
              <a:ext uri="{FF2B5EF4-FFF2-40B4-BE49-F238E27FC236}">
                <a16:creationId xmlns:a16="http://schemas.microsoft.com/office/drawing/2014/main" xmlns="" id="{F7279B76-6BE4-4B5A-B77E-AAF8ED525F9D}"/>
              </a:ext>
            </a:extLst>
          </p:cNvPr>
          <p:cNvSpPr>
            <a:spLocks noGrp="1"/>
          </p:cNvSpPr>
          <p:nvPr>
            <p:ph type="ftr" sz="quarter" idx="11"/>
          </p:nvPr>
        </p:nvSpPr>
        <p:spPr/>
        <p:txBody>
          <a:bodyPr/>
          <a:lstStyle/>
          <a:p>
            <a:r>
              <a:rPr lang="en-US"/>
              <a:t>Muhammad Ghali</a:t>
            </a:r>
          </a:p>
        </p:txBody>
      </p:sp>
      <p:sp>
        <p:nvSpPr>
          <p:cNvPr id="6" name="Slide Number Placeholder 5">
            <a:extLst>
              <a:ext uri="{FF2B5EF4-FFF2-40B4-BE49-F238E27FC236}">
                <a16:creationId xmlns:a16="http://schemas.microsoft.com/office/drawing/2014/main" xmlns="" id="{AC5938F2-7B43-4CE1-BD13-61B10ABEACA0}"/>
              </a:ext>
            </a:extLst>
          </p:cNvPr>
          <p:cNvSpPr>
            <a:spLocks noGrp="1"/>
          </p:cNvSpPr>
          <p:nvPr>
            <p:ph type="sldNum" sz="quarter" idx="12"/>
          </p:nvPr>
        </p:nvSpPr>
        <p:spPr/>
        <p:txBody>
          <a:bodyPr/>
          <a:lstStyle/>
          <a:p>
            <a:fld id="{5869FF47-6078-4CA5-8075-051FCC950674}" type="slidenum">
              <a:rPr lang="en-US" smtClean="0"/>
              <a:t>2</a:t>
            </a:fld>
            <a:endParaRPr lang="en-US"/>
          </a:p>
        </p:txBody>
      </p:sp>
    </p:spTree>
    <p:extLst>
      <p:ext uri="{BB962C8B-B14F-4D97-AF65-F5344CB8AC3E}">
        <p14:creationId xmlns:p14="http://schemas.microsoft.com/office/powerpoint/2010/main" val="280629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Money Laundering</a:t>
            </a:r>
          </a:p>
        </p:txBody>
      </p:sp>
      <p:sp>
        <p:nvSpPr>
          <p:cNvPr id="3" name="Content Placeholder 2"/>
          <p:cNvSpPr>
            <a:spLocks noGrp="1"/>
          </p:cNvSpPr>
          <p:nvPr>
            <p:ph sz="half" idx="1"/>
          </p:nvPr>
        </p:nvSpPr>
        <p:spPr>
          <a:xfrm>
            <a:off x="228600" y="1905000"/>
            <a:ext cx="4724400" cy="4434840"/>
          </a:xfrm>
        </p:spPr>
        <p:txBody>
          <a:bodyPr>
            <a:normAutofit lnSpcReduction="10000"/>
          </a:bodyPr>
          <a:lstStyle/>
          <a:p>
            <a:pPr>
              <a:buFont typeface="Wingdings" panose="05000000000000000000" pitchFamily="2" charset="2"/>
              <a:buChar char="Ø"/>
            </a:pPr>
            <a:r>
              <a:rPr lang="en-US" dirty="0"/>
              <a:t>Structuring</a:t>
            </a:r>
          </a:p>
          <a:p>
            <a:pPr>
              <a:buFont typeface="Wingdings" panose="05000000000000000000" pitchFamily="2" charset="2"/>
              <a:buChar char="Ø"/>
            </a:pPr>
            <a:r>
              <a:rPr lang="en-US" dirty="0"/>
              <a:t>Bulk Smuggling</a:t>
            </a:r>
          </a:p>
          <a:p>
            <a:pPr>
              <a:buFont typeface="Wingdings" panose="05000000000000000000" pitchFamily="2" charset="2"/>
              <a:buChar char="Ø"/>
            </a:pPr>
            <a:r>
              <a:rPr lang="en-US" dirty="0"/>
              <a:t>Investment in commodities like diamond, gold and other precious gems.</a:t>
            </a:r>
          </a:p>
          <a:p>
            <a:pPr>
              <a:buFont typeface="Wingdings" panose="05000000000000000000" pitchFamily="2" charset="2"/>
              <a:buChar char="Ø"/>
            </a:pPr>
            <a:r>
              <a:rPr lang="en-US" dirty="0"/>
              <a:t>Trade-based laundering</a:t>
            </a:r>
          </a:p>
          <a:p>
            <a:pPr>
              <a:buFont typeface="Wingdings" panose="05000000000000000000" pitchFamily="2" charset="2"/>
              <a:buChar char="Ø"/>
            </a:pPr>
            <a:r>
              <a:rPr lang="en-US" dirty="0"/>
              <a:t>Use of shell companies and trusts</a:t>
            </a:r>
          </a:p>
          <a:p>
            <a:pPr>
              <a:buFont typeface="Wingdings" panose="05000000000000000000" pitchFamily="2" charset="2"/>
              <a:buChar char="Ø"/>
            </a:pPr>
            <a:r>
              <a:rPr lang="en-US" dirty="0"/>
              <a:t>Casinos</a:t>
            </a:r>
          </a:p>
          <a:p>
            <a:pPr>
              <a:buFont typeface="Wingdings" panose="05000000000000000000" pitchFamily="2" charset="2"/>
              <a:buChar char="Ø"/>
            </a:pPr>
            <a:r>
              <a:rPr lang="en-US" dirty="0"/>
              <a:t>Online gambling</a:t>
            </a:r>
          </a:p>
          <a:p>
            <a:endParaRPr lang="en-US" dirty="0"/>
          </a:p>
          <a:p>
            <a:endParaRPr lang="en-US" dirty="0"/>
          </a:p>
          <a:p>
            <a:endParaRPr lang="en-US" dirty="0"/>
          </a:p>
          <a:p>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76037" y="2057400"/>
            <a:ext cx="40386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a:extLst>
              <a:ext uri="{FF2B5EF4-FFF2-40B4-BE49-F238E27FC236}">
                <a16:creationId xmlns:a16="http://schemas.microsoft.com/office/drawing/2014/main" xmlns="" id="{5E0F372F-D56B-428F-9F6C-7BED0A1AB683}"/>
              </a:ext>
            </a:extLst>
          </p:cNvPr>
          <p:cNvSpPr>
            <a:spLocks noGrp="1"/>
          </p:cNvSpPr>
          <p:nvPr>
            <p:ph type="dt" sz="half" idx="10"/>
          </p:nvPr>
        </p:nvSpPr>
        <p:spPr/>
        <p:txBody>
          <a:bodyPr/>
          <a:lstStyle/>
          <a:p>
            <a:r>
              <a:rPr lang="en-US"/>
              <a:t>25-Mar-21</a:t>
            </a:r>
          </a:p>
        </p:txBody>
      </p:sp>
      <p:sp>
        <p:nvSpPr>
          <p:cNvPr id="5" name="Footer Placeholder 4">
            <a:extLst>
              <a:ext uri="{FF2B5EF4-FFF2-40B4-BE49-F238E27FC236}">
                <a16:creationId xmlns:a16="http://schemas.microsoft.com/office/drawing/2014/main" xmlns="" id="{6292789A-173D-4F47-8143-55479FB7C3F9}"/>
              </a:ext>
            </a:extLst>
          </p:cNvPr>
          <p:cNvSpPr>
            <a:spLocks noGrp="1"/>
          </p:cNvSpPr>
          <p:nvPr>
            <p:ph type="ftr" sz="quarter" idx="11"/>
          </p:nvPr>
        </p:nvSpPr>
        <p:spPr/>
        <p:txBody>
          <a:bodyPr/>
          <a:lstStyle/>
          <a:p>
            <a:r>
              <a:rPr lang="en-US"/>
              <a:t>Muhammad Ghali</a:t>
            </a:r>
          </a:p>
        </p:txBody>
      </p:sp>
      <p:sp>
        <p:nvSpPr>
          <p:cNvPr id="6" name="Slide Number Placeholder 5">
            <a:extLst>
              <a:ext uri="{FF2B5EF4-FFF2-40B4-BE49-F238E27FC236}">
                <a16:creationId xmlns:a16="http://schemas.microsoft.com/office/drawing/2014/main" xmlns="" id="{6F8F9973-6F6E-48FC-8712-3AA75A9D810A}"/>
              </a:ext>
            </a:extLst>
          </p:cNvPr>
          <p:cNvSpPr>
            <a:spLocks noGrp="1"/>
          </p:cNvSpPr>
          <p:nvPr>
            <p:ph type="sldNum" sz="quarter" idx="12"/>
          </p:nvPr>
        </p:nvSpPr>
        <p:spPr/>
        <p:txBody>
          <a:bodyPr/>
          <a:lstStyle/>
          <a:p>
            <a:fld id="{5869FF47-6078-4CA5-8075-051FCC950674}" type="slidenum">
              <a:rPr lang="en-US" smtClean="0"/>
              <a:t>3</a:t>
            </a:fld>
            <a:endParaRPr lang="en-US"/>
          </a:p>
        </p:txBody>
      </p:sp>
    </p:spTree>
    <p:extLst>
      <p:ext uri="{BB962C8B-B14F-4D97-AF65-F5344CB8AC3E}">
        <p14:creationId xmlns:p14="http://schemas.microsoft.com/office/powerpoint/2010/main" val="44320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STAGES OF MONEY LAUNDERING</a:t>
            </a:r>
            <a:endParaRPr lang="en-US" dirty="0"/>
          </a:p>
        </p:txBody>
      </p:sp>
      <p:sp>
        <p:nvSpPr>
          <p:cNvPr id="3" name="Content Placeholder 2"/>
          <p:cNvSpPr>
            <a:spLocks noGrp="1"/>
          </p:cNvSpPr>
          <p:nvPr>
            <p:ph sz="half" idx="1"/>
          </p:nvPr>
        </p:nvSpPr>
        <p:spPr>
          <a:xfrm>
            <a:off x="457200" y="1920085"/>
            <a:ext cx="5562600" cy="4434840"/>
          </a:xfrm>
        </p:spPr>
        <p:txBody>
          <a:bodyPr>
            <a:normAutofit fontScale="70000" lnSpcReduction="20000"/>
          </a:bodyPr>
          <a:lstStyle/>
          <a:p>
            <a:r>
              <a:rPr lang="en-GB" dirty="0" smtClean="0"/>
              <a:t>Money Laundering involves three basic stages </a:t>
            </a:r>
            <a:r>
              <a:rPr lang="en-GB" dirty="0" err="1" smtClean="0"/>
              <a:t>viz</a:t>
            </a:r>
            <a:r>
              <a:rPr lang="en-GB" dirty="0" smtClean="0"/>
              <a:t> Placement, Layering and Integration. A money laundering scheme is complete when this three stages are satisfied.</a:t>
            </a:r>
          </a:p>
          <a:p>
            <a:r>
              <a:rPr lang="en-GB" dirty="0" smtClean="0"/>
              <a:t>During the Placement stage, “dirty money”(proceeds of unlawful activities) is introduced into a legitimate financial system or a  Designated Non Financial Institution usually through series of  structured payments below reporting thresholds of Jurisdictions.</a:t>
            </a:r>
          </a:p>
          <a:p>
            <a:r>
              <a:rPr lang="en-GB" dirty="0" smtClean="0"/>
              <a:t>The Layering stage which is the most complex stage of Money Laundering involves perfoming series of complex transactions to third parties, shell companies, sham loans </a:t>
            </a:r>
            <a:r>
              <a:rPr lang="en-GB" dirty="0" err="1" smtClean="0"/>
              <a:t>etc</a:t>
            </a:r>
            <a:r>
              <a:rPr lang="en-GB" dirty="0" smtClean="0"/>
              <a:t> to conceal the true origin of the ill gotten funds.</a:t>
            </a:r>
          </a:p>
          <a:p>
            <a:r>
              <a:rPr lang="en-GB" dirty="0" smtClean="0"/>
              <a:t>In the Integration stage, the now laundered money is withdrawn from the legitimate source to investments, real estates and other ventures.                                                                                                                                                                                                                                                                                                                                                                                                                                                                                                                                                                                                                                                                                                                                                                                                                                                                                                                                                                                                                                                                                                                                                                                                                                                                                                                                                                                                         </a:t>
            </a:r>
            <a:endParaRPr lang="en-U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24600" y="2057400"/>
            <a:ext cx="2590800" cy="3124200"/>
          </a:xfrm>
        </p:spPr>
      </p:pic>
      <p:sp>
        <p:nvSpPr>
          <p:cNvPr id="5" name="Date Placeholder 4"/>
          <p:cNvSpPr>
            <a:spLocks noGrp="1"/>
          </p:cNvSpPr>
          <p:nvPr>
            <p:ph type="dt" sz="half" idx="10"/>
          </p:nvPr>
        </p:nvSpPr>
        <p:spPr/>
        <p:txBody>
          <a:bodyPr/>
          <a:lstStyle/>
          <a:p>
            <a:r>
              <a:rPr lang="en-US" smtClean="0"/>
              <a:t>25-Mar-21</a:t>
            </a:r>
            <a:endParaRPr lang="en-US"/>
          </a:p>
        </p:txBody>
      </p:sp>
      <p:sp>
        <p:nvSpPr>
          <p:cNvPr id="6" name="Footer Placeholder 5"/>
          <p:cNvSpPr>
            <a:spLocks noGrp="1"/>
          </p:cNvSpPr>
          <p:nvPr>
            <p:ph type="ftr" sz="quarter" idx="11"/>
          </p:nvPr>
        </p:nvSpPr>
        <p:spPr/>
        <p:txBody>
          <a:bodyPr/>
          <a:lstStyle/>
          <a:p>
            <a:r>
              <a:rPr lang="en-US" smtClean="0"/>
              <a:t>Muhammad Ghali</a:t>
            </a:r>
            <a:endParaRPr lang="en-US"/>
          </a:p>
        </p:txBody>
      </p:sp>
      <p:sp>
        <p:nvSpPr>
          <p:cNvPr id="7" name="Slide Number Placeholder 6"/>
          <p:cNvSpPr>
            <a:spLocks noGrp="1"/>
          </p:cNvSpPr>
          <p:nvPr>
            <p:ph type="sldNum" sz="quarter" idx="12"/>
          </p:nvPr>
        </p:nvSpPr>
        <p:spPr/>
        <p:txBody>
          <a:bodyPr/>
          <a:lstStyle/>
          <a:p>
            <a:fld id="{5869FF47-6078-4CA5-8075-051FCC950674}" type="slidenum">
              <a:rPr lang="en-US" smtClean="0"/>
              <a:t>4</a:t>
            </a:fld>
            <a:endParaRPr lang="en-US"/>
          </a:p>
        </p:txBody>
      </p:sp>
    </p:spTree>
    <p:extLst>
      <p:ext uri="{BB962C8B-B14F-4D97-AF65-F5344CB8AC3E}">
        <p14:creationId xmlns:p14="http://schemas.microsoft.com/office/powerpoint/2010/main" val="50621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098" y="838200"/>
            <a:ext cx="8229600" cy="1618488"/>
          </a:xfrm>
        </p:spPr>
        <p:txBody>
          <a:bodyPr>
            <a:normAutofit/>
          </a:bodyPr>
          <a:lstStyle/>
          <a:p>
            <a:r>
              <a:rPr lang="en-US" dirty="0"/>
              <a:t>Legal Implications of Money laundering in the UK</a:t>
            </a:r>
          </a:p>
        </p:txBody>
      </p:sp>
      <p:sp>
        <p:nvSpPr>
          <p:cNvPr id="3" name="Content Placeholder 2"/>
          <p:cNvSpPr>
            <a:spLocks noGrp="1"/>
          </p:cNvSpPr>
          <p:nvPr>
            <p:ph idx="1"/>
          </p:nvPr>
        </p:nvSpPr>
        <p:spPr>
          <a:xfrm>
            <a:off x="304800" y="2667000"/>
            <a:ext cx="8229600" cy="4389120"/>
          </a:xfrm>
        </p:spPr>
        <p:txBody>
          <a:bodyPr/>
          <a:lstStyle/>
          <a:p>
            <a:r>
              <a:rPr lang="en-US" dirty="0"/>
              <a:t>In the UK, money laundering cases are investigated either by the National Crime Agency or Her Majesty’s Revenue and Customs.</a:t>
            </a:r>
          </a:p>
          <a:p>
            <a:r>
              <a:rPr lang="en-US" dirty="0"/>
              <a:t>The highest maximum for persons convicted of money laundering offences is 14 years in prison or an unlimited fine. ("</a:t>
            </a:r>
            <a:r>
              <a:rPr lang="en-US" b="1" dirty="0"/>
              <a:t>Anti-Money Laundering 2020 | UK | Laws And Regulations | ICLG</a:t>
            </a:r>
            <a:r>
              <a:rPr lang="en-US" dirty="0"/>
              <a:t>")</a:t>
            </a:r>
          </a:p>
          <a:p>
            <a:r>
              <a:rPr lang="en-US" dirty="0"/>
              <a:t>The above penalty is applicable to both natural persons and corporations.</a:t>
            </a:r>
          </a:p>
          <a:p>
            <a:endParaRPr lang="en-US" dirty="0"/>
          </a:p>
        </p:txBody>
      </p:sp>
      <p:sp>
        <p:nvSpPr>
          <p:cNvPr id="4" name="Date Placeholder 3">
            <a:extLst>
              <a:ext uri="{FF2B5EF4-FFF2-40B4-BE49-F238E27FC236}">
                <a16:creationId xmlns:a16="http://schemas.microsoft.com/office/drawing/2014/main" xmlns="" id="{3019B67A-23E3-441B-B928-2F643C71B659}"/>
              </a:ext>
            </a:extLst>
          </p:cNvPr>
          <p:cNvSpPr>
            <a:spLocks noGrp="1"/>
          </p:cNvSpPr>
          <p:nvPr>
            <p:ph type="dt" sz="half" idx="10"/>
          </p:nvPr>
        </p:nvSpPr>
        <p:spPr/>
        <p:txBody>
          <a:bodyPr/>
          <a:lstStyle/>
          <a:p>
            <a:r>
              <a:rPr lang="en-US"/>
              <a:t>25-Mar-21</a:t>
            </a:r>
          </a:p>
        </p:txBody>
      </p:sp>
      <p:sp>
        <p:nvSpPr>
          <p:cNvPr id="5" name="Footer Placeholder 4">
            <a:extLst>
              <a:ext uri="{FF2B5EF4-FFF2-40B4-BE49-F238E27FC236}">
                <a16:creationId xmlns:a16="http://schemas.microsoft.com/office/drawing/2014/main" xmlns="" id="{749EA027-2C4F-46D1-95CF-0038EC09250A}"/>
              </a:ext>
            </a:extLst>
          </p:cNvPr>
          <p:cNvSpPr>
            <a:spLocks noGrp="1"/>
          </p:cNvSpPr>
          <p:nvPr>
            <p:ph type="ftr" sz="quarter" idx="11"/>
          </p:nvPr>
        </p:nvSpPr>
        <p:spPr/>
        <p:txBody>
          <a:bodyPr/>
          <a:lstStyle/>
          <a:p>
            <a:r>
              <a:rPr lang="en-US"/>
              <a:t>Muhammad Ghali</a:t>
            </a:r>
          </a:p>
        </p:txBody>
      </p:sp>
      <p:sp>
        <p:nvSpPr>
          <p:cNvPr id="6" name="Slide Number Placeholder 5">
            <a:extLst>
              <a:ext uri="{FF2B5EF4-FFF2-40B4-BE49-F238E27FC236}">
                <a16:creationId xmlns:a16="http://schemas.microsoft.com/office/drawing/2014/main" xmlns="" id="{F097F05B-0B2E-4921-A9D1-A69E2141F8BD}"/>
              </a:ext>
            </a:extLst>
          </p:cNvPr>
          <p:cNvSpPr>
            <a:spLocks noGrp="1"/>
          </p:cNvSpPr>
          <p:nvPr>
            <p:ph type="sldNum" sz="quarter" idx="12"/>
          </p:nvPr>
        </p:nvSpPr>
        <p:spPr/>
        <p:txBody>
          <a:bodyPr/>
          <a:lstStyle/>
          <a:p>
            <a:fld id="{5869FF47-6078-4CA5-8075-051FCC950674}" type="slidenum">
              <a:rPr lang="en-US" smtClean="0"/>
              <a:t>5</a:t>
            </a:fld>
            <a:endParaRPr lang="en-US"/>
          </a:p>
        </p:txBody>
      </p:sp>
    </p:spTree>
    <p:extLst>
      <p:ext uri="{BB962C8B-B14F-4D97-AF65-F5344CB8AC3E}">
        <p14:creationId xmlns:p14="http://schemas.microsoft.com/office/powerpoint/2010/main" val="284140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Legal Implications of Money Laundering in the US</a:t>
            </a:r>
          </a:p>
        </p:txBody>
      </p:sp>
      <p:sp>
        <p:nvSpPr>
          <p:cNvPr id="3" name="Content Placeholder 2"/>
          <p:cNvSpPr>
            <a:spLocks noGrp="1"/>
          </p:cNvSpPr>
          <p:nvPr>
            <p:ph sz="half" idx="1"/>
          </p:nvPr>
        </p:nvSpPr>
        <p:spPr>
          <a:xfrm>
            <a:off x="457200" y="1920085"/>
            <a:ext cx="4876800" cy="4434840"/>
          </a:xfrm>
        </p:spPr>
        <p:txBody>
          <a:bodyPr>
            <a:normAutofit fontScale="85000" lnSpcReduction="20000"/>
          </a:bodyPr>
          <a:lstStyle/>
          <a:p>
            <a:r>
              <a:rPr lang="en-US" dirty="0"/>
              <a:t>USA was the first country to criminalize money laundering activities.</a:t>
            </a:r>
          </a:p>
          <a:p>
            <a:r>
              <a:rPr lang="en-US" dirty="0"/>
              <a:t>The U.S Department of Justice is the agency responsible for investigating and prosecuting money laundering activities.</a:t>
            </a:r>
          </a:p>
          <a:p>
            <a:r>
              <a:rPr lang="en-US" dirty="0"/>
              <a:t>Imprisonment for money laundering activities is applicable for up to 20 years ("Anti-Money Laundering 2020 | Laws And Regulations | USA | ICLG").</a:t>
            </a:r>
          </a:p>
          <a:p>
            <a:r>
              <a:rPr lang="en-US" dirty="0"/>
              <a:t>Moreover, the maximum penalties or fines is up to $500,000 or double the amount for each violation.</a:t>
            </a:r>
          </a:p>
          <a:p>
            <a:endParaRPr lang="en-US" dirty="0"/>
          </a:p>
          <a:p>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34000" y="2057400"/>
            <a:ext cx="3657600" cy="409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a:extLst>
              <a:ext uri="{FF2B5EF4-FFF2-40B4-BE49-F238E27FC236}">
                <a16:creationId xmlns:a16="http://schemas.microsoft.com/office/drawing/2014/main" xmlns="" id="{20C74995-37C7-4157-9D6E-8D2F7B0EF865}"/>
              </a:ext>
            </a:extLst>
          </p:cNvPr>
          <p:cNvSpPr>
            <a:spLocks noGrp="1"/>
          </p:cNvSpPr>
          <p:nvPr>
            <p:ph type="dt" sz="half" idx="10"/>
          </p:nvPr>
        </p:nvSpPr>
        <p:spPr/>
        <p:txBody>
          <a:bodyPr/>
          <a:lstStyle/>
          <a:p>
            <a:r>
              <a:rPr lang="en-US"/>
              <a:t>25-Mar-21</a:t>
            </a:r>
          </a:p>
        </p:txBody>
      </p:sp>
      <p:sp>
        <p:nvSpPr>
          <p:cNvPr id="5" name="Footer Placeholder 4">
            <a:extLst>
              <a:ext uri="{FF2B5EF4-FFF2-40B4-BE49-F238E27FC236}">
                <a16:creationId xmlns:a16="http://schemas.microsoft.com/office/drawing/2014/main" xmlns="" id="{9812D027-5194-406E-A87B-2DDA72D7F99C}"/>
              </a:ext>
            </a:extLst>
          </p:cNvPr>
          <p:cNvSpPr>
            <a:spLocks noGrp="1"/>
          </p:cNvSpPr>
          <p:nvPr>
            <p:ph type="ftr" sz="quarter" idx="11"/>
          </p:nvPr>
        </p:nvSpPr>
        <p:spPr/>
        <p:txBody>
          <a:bodyPr/>
          <a:lstStyle/>
          <a:p>
            <a:r>
              <a:rPr lang="en-US"/>
              <a:t>Muhammad Ghali</a:t>
            </a:r>
          </a:p>
        </p:txBody>
      </p:sp>
      <p:sp>
        <p:nvSpPr>
          <p:cNvPr id="6" name="Slide Number Placeholder 5">
            <a:extLst>
              <a:ext uri="{FF2B5EF4-FFF2-40B4-BE49-F238E27FC236}">
                <a16:creationId xmlns:a16="http://schemas.microsoft.com/office/drawing/2014/main" xmlns="" id="{FCEBDF1B-348D-4582-B7B2-558DA18DC1BF}"/>
              </a:ext>
            </a:extLst>
          </p:cNvPr>
          <p:cNvSpPr>
            <a:spLocks noGrp="1"/>
          </p:cNvSpPr>
          <p:nvPr>
            <p:ph type="sldNum" sz="quarter" idx="12"/>
          </p:nvPr>
        </p:nvSpPr>
        <p:spPr/>
        <p:txBody>
          <a:bodyPr/>
          <a:lstStyle/>
          <a:p>
            <a:fld id="{5869FF47-6078-4CA5-8075-051FCC950674}" type="slidenum">
              <a:rPr lang="en-US" smtClean="0"/>
              <a:t>6</a:t>
            </a:fld>
            <a:endParaRPr lang="en-US"/>
          </a:p>
        </p:txBody>
      </p:sp>
    </p:spTree>
    <p:extLst>
      <p:ext uri="{BB962C8B-B14F-4D97-AF65-F5344CB8AC3E}">
        <p14:creationId xmlns:p14="http://schemas.microsoft.com/office/powerpoint/2010/main" val="363261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Legal Implications of Money Laundering in Nigeria</a:t>
            </a:r>
          </a:p>
        </p:txBody>
      </p:sp>
      <p:sp>
        <p:nvSpPr>
          <p:cNvPr id="3" name="Content Placeholder 2"/>
          <p:cNvSpPr>
            <a:spLocks noGrp="1"/>
          </p:cNvSpPr>
          <p:nvPr>
            <p:ph idx="1"/>
          </p:nvPr>
        </p:nvSpPr>
        <p:spPr/>
        <p:txBody>
          <a:bodyPr>
            <a:normAutofit fontScale="92500" lnSpcReduction="20000"/>
          </a:bodyPr>
          <a:lstStyle/>
          <a:p>
            <a:r>
              <a:rPr lang="en-US" dirty="0"/>
              <a:t>The provision of money laundering in Nigeria are enforced by Money Laundering Prohibition Act through the Economic and the Financial Crimes Commission (</a:t>
            </a:r>
            <a:r>
              <a:rPr lang="en-US" dirty="0" err="1"/>
              <a:t>Ogundipe</a:t>
            </a:r>
            <a:r>
              <a:rPr lang="en-US" dirty="0"/>
              <a:t>).</a:t>
            </a:r>
          </a:p>
          <a:p>
            <a:r>
              <a:rPr lang="en-US" dirty="0"/>
              <a:t>The above act is applicable to both natural and legal persons.</a:t>
            </a:r>
          </a:p>
          <a:p>
            <a:r>
              <a:rPr lang="en-US" dirty="0"/>
              <a:t>Furthermore, in Nigeria there are no common law defenses to persons charged with money laundering offences.</a:t>
            </a:r>
          </a:p>
          <a:p>
            <a:r>
              <a:rPr lang="en-US" dirty="0"/>
              <a:t>The penalty for money laundering includes an imprisonment for between two or three years (</a:t>
            </a:r>
            <a:r>
              <a:rPr lang="en-US" dirty="0" err="1"/>
              <a:t>Ogundipe</a:t>
            </a:r>
            <a:r>
              <a:rPr lang="en-US" dirty="0"/>
              <a:t>).</a:t>
            </a:r>
          </a:p>
          <a:p>
            <a:r>
              <a:rPr lang="en-US" dirty="0"/>
              <a:t>Moreover, an individual may be fined a penalty of at least 1 million Naira and25 million for corporate bodies involved in the activity.</a:t>
            </a:r>
          </a:p>
          <a:p>
            <a:endParaRPr lang="en-US" dirty="0"/>
          </a:p>
        </p:txBody>
      </p:sp>
      <p:sp>
        <p:nvSpPr>
          <p:cNvPr id="4" name="Date Placeholder 3">
            <a:extLst>
              <a:ext uri="{FF2B5EF4-FFF2-40B4-BE49-F238E27FC236}">
                <a16:creationId xmlns:a16="http://schemas.microsoft.com/office/drawing/2014/main" xmlns="" id="{38D14B86-DEDE-4B7B-88A4-8C29D47C03BA}"/>
              </a:ext>
            </a:extLst>
          </p:cNvPr>
          <p:cNvSpPr>
            <a:spLocks noGrp="1"/>
          </p:cNvSpPr>
          <p:nvPr>
            <p:ph type="dt" sz="half" idx="10"/>
          </p:nvPr>
        </p:nvSpPr>
        <p:spPr/>
        <p:txBody>
          <a:bodyPr/>
          <a:lstStyle/>
          <a:p>
            <a:r>
              <a:rPr lang="en-US"/>
              <a:t>25-Mar-21</a:t>
            </a:r>
          </a:p>
        </p:txBody>
      </p:sp>
      <p:sp>
        <p:nvSpPr>
          <p:cNvPr id="5" name="Footer Placeholder 4">
            <a:extLst>
              <a:ext uri="{FF2B5EF4-FFF2-40B4-BE49-F238E27FC236}">
                <a16:creationId xmlns:a16="http://schemas.microsoft.com/office/drawing/2014/main" xmlns="" id="{319536FB-111A-457A-8DEF-AF7A3103B702}"/>
              </a:ext>
            </a:extLst>
          </p:cNvPr>
          <p:cNvSpPr>
            <a:spLocks noGrp="1"/>
          </p:cNvSpPr>
          <p:nvPr>
            <p:ph type="ftr" sz="quarter" idx="11"/>
          </p:nvPr>
        </p:nvSpPr>
        <p:spPr/>
        <p:txBody>
          <a:bodyPr/>
          <a:lstStyle/>
          <a:p>
            <a:r>
              <a:rPr lang="en-US"/>
              <a:t>Muhammad Ghali</a:t>
            </a:r>
          </a:p>
        </p:txBody>
      </p:sp>
      <p:sp>
        <p:nvSpPr>
          <p:cNvPr id="6" name="Slide Number Placeholder 5">
            <a:extLst>
              <a:ext uri="{FF2B5EF4-FFF2-40B4-BE49-F238E27FC236}">
                <a16:creationId xmlns:a16="http://schemas.microsoft.com/office/drawing/2014/main" xmlns="" id="{2F32E987-3C4C-4927-9992-D749A281F1C1}"/>
              </a:ext>
            </a:extLst>
          </p:cNvPr>
          <p:cNvSpPr>
            <a:spLocks noGrp="1"/>
          </p:cNvSpPr>
          <p:nvPr>
            <p:ph type="sldNum" sz="quarter" idx="12"/>
          </p:nvPr>
        </p:nvSpPr>
        <p:spPr/>
        <p:txBody>
          <a:bodyPr/>
          <a:lstStyle/>
          <a:p>
            <a:fld id="{5869FF47-6078-4CA5-8075-051FCC950674}" type="slidenum">
              <a:rPr lang="en-US" smtClean="0"/>
              <a:t>7</a:t>
            </a:fld>
            <a:endParaRPr lang="en-US"/>
          </a:p>
        </p:txBody>
      </p:sp>
    </p:spTree>
    <p:extLst>
      <p:ext uri="{BB962C8B-B14F-4D97-AF65-F5344CB8AC3E}">
        <p14:creationId xmlns:p14="http://schemas.microsoft.com/office/powerpoint/2010/main" val="24919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1371600"/>
          </a:xfrm>
        </p:spPr>
        <p:txBody>
          <a:bodyPr>
            <a:normAutofit fontScale="90000"/>
          </a:bodyPr>
          <a:lstStyle/>
          <a:p>
            <a:r>
              <a:rPr lang="en-GB" dirty="0" smtClean="0"/>
              <a:t>MEASURES TO DETECT AND COMBAT MONEY LAUNDERING</a:t>
            </a:r>
            <a:endParaRPr lang="en-US" dirty="0"/>
          </a:p>
        </p:txBody>
      </p:sp>
      <p:sp>
        <p:nvSpPr>
          <p:cNvPr id="3" name="Content Placeholder 2"/>
          <p:cNvSpPr>
            <a:spLocks noGrp="1"/>
          </p:cNvSpPr>
          <p:nvPr>
            <p:ph idx="1"/>
          </p:nvPr>
        </p:nvSpPr>
        <p:spPr>
          <a:xfrm>
            <a:off x="533400" y="2468880"/>
            <a:ext cx="8229600" cy="4389120"/>
          </a:xfrm>
        </p:spPr>
        <p:txBody>
          <a:bodyPr>
            <a:normAutofit fontScale="77500" lnSpcReduction="20000"/>
          </a:bodyPr>
          <a:lstStyle/>
          <a:p>
            <a:r>
              <a:rPr lang="en-US" dirty="0"/>
              <a:t>The </a:t>
            </a:r>
            <a:r>
              <a:rPr lang="en-US" dirty="0" smtClean="0"/>
              <a:t>most effective</a:t>
            </a:r>
            <a:r>
              <a:rPr lang="en-US" dirty="0" smtClean="0"/>
              <a:t> </a:t>
            </a:r>
            <a:r>
              <a:rPr lang="en-US" dirty="0"/>
              <a:t>way to detect money laundering is </a:t>
            </a:r>
            <a:r>
              <a:rPr lang="en-US" dirty="0" smtClean="0"/>
              <a:t> to adopt measures to identify and break the cycle of money laundering.(</a:t>
            </a:r>
            <a:r>
              <a:rPr lang="en-US" dirty="0" smtClean="0"/>
              <a:t>Placement, Layering and Integration).</a:t>
            </a:r>
          </a:p>
          <a:p>
            <a:r>
              <a:rPr lang="en-GB" b="1" dirty="0" smtClean="0"/>
              <a:t>PLACEMENT STAGE:</a:t>
            </a:r>
            <a:endParaRPr lang="en-US" b="1" dirty="0"/>
          </a:p>
          <a:p>
            <a:r>
              <a:rPr lang="en-US" dirty="0" smtClean="0"/>
              <a:t>According to the Association of Certified Fraud Examiners, the Placement stage represent the most dangerous stage for the criminal because the placement process creates a direct connection between profits and the crime. Most detection occur at this stage because of strong financial and regulatory requirements such as the Special Control Unit against Money Laundering(SCUML), filing of Suspicious Transaction Report(STR’s) and Currency Transaction Reports(CTR’s).</a:t>
            </a:r>
          </a:p>
          <a:p>
            <a:r>
              <a:rPr lang="en-GB" dirty="0" smtClean="0"/>
              <a:t>The key to detecting and combating Money Laundering at this stage is to strengthen financial disclosure requirement by Designated and Non  Designated Financial Institutions (DFI’s and DNFI’s) and maintenance of an effective whistleblowing policy with non retaliation privileges.   </a:t>
            </a:r>
            <a:endParaRPr lang="en-US" dirty="0"/>
          </a:p>
          <a:p>
            <a:endParaRPr lang="en-US" dirty="0"/>
          </a:p>
          <a:p>
            <a:endParaRPr lang="en-US" dirty="0"/>
          </a:p>
        </p:txBody>
      </p:sp>
      <p:sp>
        <p:nvSpPr>
          <p:cNvPr id="4" name="Date Placeholder 3">
            <a:extLst>
              <a:ext uri="{FF2B5EF4-FFF2-40B4-BE49-F238E27FC236}">
                <a16:creationId xmlns:a16="http://schemas.microsoft.com/office/drawing/2014/main" xmlns="" id="{EF1C57CF-1FF0-459F-8816-59E90F9151E5}"/>
              </a:ext>
            </a:extLst>
          </p:cNvPr>
          <p:cNvSpPr>
            <a:spLocks noGrp="1"/>
          </p:cNvSpPr>
          <p:nvPr>
            <p:ph type="dt" sz="half" idx="10"/>
          </p:nvPr>
        </p:nvSpPr>
        <p:spPr/>
        <p:txBody>
          <a:bodyPr/>
          <a:lstStyle/>
          <a:p>
            <a:r>
              <a:rPr lang="en-US" dirty="0"/>
              <a:t>25-Mar-21</a:t>
            </a:r>
          </a:p>
        </p:txBody>
      </p:sp>
      <p:sp>
        <p:nvSpPr>
          <p:cNvPr id="5" name="Footer Placeholder 4">
            <a:extLst>
              <a:ext uri="{FF2B5EF4-FFF2-40B4-BE49-F238E27FC236}">
                <a16:creationId xmlns:a16="http://schemas.microsoft.com/office/drawing/2014/main" xmlns="" id="{9A2AFE88-25B0-4842-9F4E-1A48E32CDD7B}"/>
              </a:ext>
            </a:extLst>
          </p:cNvPr>
          <p:cNvSpPr>
            <a:spLocks noGrp="1"/>
          </p:cNvSpPr>
          <p:nvPr>
            <p:ph type="ftr" sz="quarter" idx="11"/>
          </p:nvPr>
        </p:nvSpPr>
        <p:spPr/>
        <p:txBody>
          <a:bodyPr/>
          <a:lstStyle/>
          <a:p>
            <a:r>
              <a:rPr lang="en-US"/>
              <a:t>Muhammad Ghali</a:t>
            </a:r>
          </a:p>
        </p:txBody>
      </p:sp>
      <p:sp>
        <p:nvSpPr>
          <p:cNvPr id="6" name="Slide Number Placeholder 5">
            <a:extLst>
              <a:ext uri="{FF2B5EF4-FFF2-40B4-BE49-F238E27FC236}">
                <a16:creationId xmlns:a16="http://schemas.microsoft.com/office/drawing/2014/main" xmlns="" id="{821ECA0F-EB6D-4F3D-99ED-BB67E92DC8E9}"/>
              </a:ext>
            </a:extLst>
          </p:cNvPr>
          <p:cNvSpPr>
            <a:spLocks noGrp="1"/>
          </p:cNvSpPr>
          <p:nvPr>
            <p:ph type="sldNum" sz="quarter" idx="12"/>
          </p:nvPr>
        </p:nvSpPr>
        <p:spPr/>
        <p:txBody>
          <a:bodyPr/>
          <a:lstStyle/>
          <a:p>
            <a:fld id="{5869FF47-6078-4CA5-8075-051FCC950674}" type="slidenum">
              <a:rPr lang="en-US" smtClean="0"/>
              <a:t>8</a:t>
            </a:fld>
            <a:endParaRPr lang="en-US"/>
          </a:p>
        </p:txBody>
      </p:sp>
    </p:spTree>
    <p:extLst>
      <p:ext uri="{BB962C8B-B14F-4D97-AF65-F5344CB8AC3E}">
        <p14:creationId xmlns:p14="http://schemas.microsoft.com/office/powerpoint/2010/main" val="4041858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MEASURES TO DETECT AND COMBAT MONEY </a:t>
            </a:r>
            <a:r>
              <a:rPr lang="en-GB" dirty="0" smtClean="0"/>
              <a:t>LAUNDERING CONT’D</a:t>
            </a:r>
            <a:endParaRPr lang="en-US" dirty="0"/>
          </a:p>
        </p:txBody>
      </p:sp>
      <p:sp>
        <p:nvSpPr>
          <p:cNvPr id="3" name="Content Placeholder 2"/>
          <p:cNvSpPr>
            <a:spLocks noGrp="1"/>
          </p:cNvSpPr>
          <p:nvPr>
            <p:ph idx="1"/>
          </p:nvPr>
        </p:nvSpPr>
        <p:spPr/>
        <p:txBody>
          <a:bodyPr>
            <a:normAutofit fontScale="70000" lnSpcReduction="20000"/>
          </a:bodyPr>
          <a:lstStyle/>
          <a:p>
            <a:r>
              <a:rPr lang="en-GB" b="1" dirty="0" smtClean="0"/>
              <a:t>LAYERING:</a:t>
            </a:r>
          </a:p>
          <a:p>
            <a:r>
              <a:rPr lang="en-GB" b="1" dirty="0"/>
              <a:t> </a:t>
            </a:r>
            <a:r>
              <a:rPr lang="en-GB" dirty="0" smtClean="0"/>
              <a:t>Layering undoubtedly represents the most difficult and complex stage of the m0ney laundering process as the criminal keeps investigators confused as to  the genuine source of their funds through series of complex transactions designed to eliminate audit and paper trail.</a:t>
            </a:r>
          </a:p>
          <a:p>
            <a:r>
              <a:rPr lang="en-GB" dirty="0" smtClean="0"/>
              <a:t>One key method of detecting and combating Money Laundering at this stage is encouraging Whistle-blower protection and  offering </a:t>
            </a:r>
            <a:r>
              <a:rPr lang="en-GB" dirty="0"/>
              <a:t>f</a:t>
            </a:r>
            <a:r>
              <a:rPr lang="en-GB" dirty="0" smtClean="0"/>
              <a:t>inancial reward to people who can offer useful and genuine information on suspicious money laundering activities (positive reinforcement).</a:t>
            </a:r>
          </a:p>
          <a:p>
            <a:r>
              <a:rPr lang="en-GB" dirty="0" smtClean="0"/>
              <a:t>No one person can effectively carryout a money laundering scheme. Usually, criminals use professionals such as Accountants, Lawyers, Bankers </a:t>
            </a:r>
            <a:r>
              <a:rPr lang="en-GB" dirty="0" err="1" smtClean="0"/>
              <a:t>etc</a:t>
            </a:r>
            <a:r>
              <a:rPr lang="en-GB" dirty="0" smtClean="0"/>
              <a:t> to carryout complex transactions at this stage. The most effective method of combating the  Layering stage of  Money laundering involving the use of professionals is by ensuring that they abide by the established ethical codes of their professions and ensuring that deviants are prosecuted(punishment).</a:t>
            </a:r>
          </a:p>
          <a:p>
            <a:r>
              <a:rPr lang="en-GB" dirty="0" smtClean="0"/>
              <a:t>In the same vein, the Ethical codes of conduct of these professionals should be continuously updated to reflect current trends in Anti-Money Laundering.</a:t>
            </a:r>
            <a:endParaRPr lang="en-US" dirty="0"/>
          </a:p>
        </p:txBody>
      </p:sp>
      <p:sp>
        <p:nvSpPr>
          <p:cNvPr id="4" name="Date Placeholder 3"/>
          <p:cNvSpPr>
            <a:spLocks noGrp="1"/>
          </p:cNvSpPr>
          <p:nvPr>
            <p:ph type="dt" sz="half" idx="10"/>
          </p:nvPr>
        </p:nvSpPr>
        <p:spPr/>
        <p:txBody>
          <a:bodyPr/>
          <a:lstStyle/>
          <a:p>
            <a:r>
              <a:rPr lang="en-US" smtClean="0"/>
              <a:t>25-Mar-21</a:t>
            </a:r>
            <a:endParaRPr lang="en-US"/>
          </a:p>
        </p:txBody>
      </p:sp>
      <p:sp>
        <p:nvSpPr>
          <p:cNvPr id="5" name="Footer Placeholder 4"/>
          <p:cNvSpPr>
            <a:spLocks noGrp="1"/>
          </p:cNvSpPr>
          <p:nvPr>
            <p:ph type="ftr" sz="quarter" idx="11"/>
          </p:nvPr>
        </p:nvSpPr>
        <p:spPr/>
        <p:txBody>
          <a:bodyPr/>
          <a:lstStyle/>
          <a:p>
            <a:r>
              <a:rPr lang="en-US" smtClean="0"/>
              <a:t>Muhammad Ghali</a:t>
            </a:r>
            <a:endParaRPr lang="en-US"/>
          </a:p>
        </p:txBody>
      </p:sp>
      <p:sp>
        <p:nvSpPr>
          <p:cNvPr id="6" name="Slide Number Placeholder 5"/>
          <p:cNvSpPr>
            <a:spLocks noGrp="1"/>
          </p:cNvSpPr>
          <p:nvPr>
            <p:ph type="sldNum" sz="quarter" idx="12"/>
          </p:nvPr>
        </p:nvSpPr>
        <p:spPr/>
        <p:txBody>
          <a:bodyPr/>
          <a:lstStyle/>
          <a:p>
            <a:fld id="{5869FF47-6078-4CA5-8075-051FCC950674}" type="slidenum">
              <a:rPr lang="en-US" smtClean="0"/>
              <a:t>9</a:t>
            </a:fld>
            <a:endParaRPr lang="en-US"/>
          </a:p>
        </p:txBody>
      </p:sp>
    </p:spTree>
    <p:extLst>
      <p:ext uri="{BB962C8B-B14F-4D97-AF65-F5344CB8AC3E}">
        <p14:creationId xmlns:p14="http://schemas.microsoft.com/office/powerpoint/2010/main" val="3650815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